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04" r:id="rId1"/>
  </p:sldMasterIdLst>
  <p:notesMasterIdLst>
    <p:notesMasterId r:id="rId32"/>
  </p:notesMasterIdLst>
  <p:sldIdLst>
    <p:sldId id="262" r:id="rId2"/>
    <p:sldId id="257" r:id="rId3"/>
    <p:sldId id="261" r:id="rId4"/>
    <p:sldId id="264" r:id="rId5"/>
    <p:sldId id="263" r:id="rId6"/>
    <p:sldId id="265" r:id="rId7"/>
    <p:sldId id="268" r:id="rId8"/>
    <p:sldId id="270" r:id="rId9"/>
    <p:sldId id="269" r:id="rId10"/>
    <p:sldId id="266" r:id="rId11"/>
    <p:sldId id="267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1" r:id="rId21"/>
    <p:sldId id="282" r:id="rId22"/>
    <p:sldId id="280" r:id="rId23"/>
    <p:sldId id="278" r:id="rId24"/>
    <p:sldId id="284" r:id="rId25"/>
    <p:sldId id="285" r:id="rId26"/>
    <p:sldId id="283" r:id="rId27"/>
    <p:sldId id="286" r:id="rId28"/>
    <p:sldId id="287" r:id="rId29"/>
    <p:sldId id="289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C32777-6EFA-4AE3-AF02-9161762D35B2}">
          <p14:sldIdLst>
            <p14:sldId id="262"/>
            <p14:sldId id="257"/>
            <p14:sldId id="261"/>
            <p14:sldId id="264"/>
            <p14:sldId id="263"/>
            <p14:sldId id="265"/>
            <p14:sldId id="268"/>
            <p14:sldId id="270"/>
            <p14:sldId id="269"/>
          </p14:sldIdLst>
        </p14:section>
        <p14:section name="Simulation" id="{1409DDA2-DE29-4375-9B68-E263E217628A}">
          <p14:sldIdLst>
            <p14:sldId id="266"/>
            <p14:sldId id="267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1"/>
            <p14:sldId id="282"/>
            <p14:sldId id="280"/>
            <p14:sldId id="278"/>
            <p14:sldId id="284"/>
            <p14:sldId id="285"/>
          </p14:sldIdLst>
        </p14:section>
        <p14:section name="Physical Immplementation" id="{ED631246-7678-4C54-94A8-976A03079F4E}">
          <p14:sldIdLst>
            <p14:sldId id="283"/>
            <p14:sldId id="286"/>
            <p14:sldId id="287"/>
            <p14:sldId id="289"/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4" autoAdjust="0"/>
    <p:restoredTop sz="94972" autoAdjust="0"/>
  </p:normalViewPr>
  <p:slideViewPr>
    <p:cSldViewPr>
      <p:cViewPr varScale="1">
        <p:scale>
          <a:sx n="66" d="100"/>
          <a:sy n="66" d="100"/>
        </p:scale>
        <p:origin x="-140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71CD5-3A08-4FBB-823E-993FB54BCB7E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19F8E00B-75EA-430C-A6C1-6AF250AC14F1}">
      <dgm:prSet phldrT="[Text]"/>
      <dgm:spPr/>
      <dgm:t>
        <a:bodyPr/>
        <a:lstStyle/>
        <a:p>
          <a:r>
            <a:rPr lang="en-GB" dirty="0" smtClean="0"/>
            <a:t>Literature Review</a:t>
          </a:r>
          <a:endParaRPr lang="en-GB" dirty="0"/>
        </a:p>
      </dgm:t>
    </dgm:pt>
    <dgm:pt modelId="{EAEC7EE6-C66A-4526-94CE-D1B641AFC3B5}" type="parTrans" cxnId="{A41A8CB2-405B-4D5D-8B92-3E7AB32FB255}">
      <dgm:prSet/>
      <dgm:spPr/>
      <dgm:t>
        <a:bodyPr/>
        <a:lstStyle/>
        <a:p>
          <a:endParaRPr lang="en-GB"/>
        </a:p>
      </dgm:t>
    </dgm:pt>
    <dgm:pt modelId="{4045D16F-49AB-46F3-B006-4711CD62F68B}" type="sibTrans" cxnId="{A41A8CB2-405B-4D5D-8B92-3E7AB32FB255}">
      <dgm:prSet/>
      <dgm:spPr/>
      <dgm:t>
        <a:bodyPr/>
        <a:lstStyle/>
        <a:p>
          <a:endParaRPr lang="en-GB"/>
        </a:p>
      </dgm:t>
    </dgm:pt>
    <dgm:pt modelId="{8AD02768-D258-4E5E-BD2D-0821B08F6183}">
      <dgm:prSet phldrT="[Text]"/>
      <dgm:spPr/>
      <dgm:t>
        <a:bodyPr/>
        <a:lstStyle/>
        <a:p>
          <a:r>
            <a:rPr lang="en-GB" dirty="0" smtClean="0"/>
            <a:t>Investigate and report existing navigation systems.</a:t>
          </a:r>
          <a:endParaRPr lang="en-GB" dirty="0"/>
        </a:p>
      </dgm:t>
    </dgm:pt>
    <dgm:pt modelId="{486597CA-2AFB-496F-8EF8-A0AF8CA25733}" type="parTrans" cxnId="{7EB7371C-06C8-49E4-AE4A-867E24415AA5}">
      <dgm:prSet/>
      <dgm:spPr/>
      <dgm:t>
        <a:bodyPr/>
        <a:lstStyle/>
        <a:p>
          <a:endParaRPr lang="en-GB"/>
        </a:p>
      </dgm:t>
    </dgm:pt>
    <dgm:pt modelId="{57283551-94D6-4497-A34D-D34CA2A96A8E}" type="sibTrans" cxnId="{7EB7371C-06C8-49E4-AE4A-867E24415AA5}">
      <dgm:prSet/>
      <dgm:spPr/>
      <dgm:t>
        <a:bodyPr/>
        <a:lstStyle/>
        <a:p>
          <a:endParaRPr lang="en-GB"/>
        </a:p>
      </dgm:t>
    </dgm:pt>
    <dgm:pt modelId="{7324434D-9003-4BA7-9591-17C43EDC9FFA}">
      <dgm:prSet phldrT="[Text]"/>
      <dgm:spPr/>
      <dgm:t>
        <a:bodyPr/>
        <a:lstStyle/>
        <a:p>
          <a:r>
            <a:rPr lang="en-GB" dirty="0" smtClean="0"/>
            <a:t>Mathematical Modelling </a:t>
          </a:r>
          <a:endParaRPr lang="en-GB" dirty="0"/>
        </a:p>
      </dgm:t>
    </dgm:pt>
    <dgm:pt modelId="{F784EC51-5D20-40FF-9C8F-5695CCBA721B}" type="parTrans" cxnId="{35878EE7-A701-45E6-A487-1778A2052EBE}">
      <dgm:prSet/>
      <dgm:spPr/>
      <dgm:t>
        <a:bodyPr/>
        <a:lstStyle/>
        <a:p>
          <a:endParaRPr lang="en-GB"/>
        </a:p>
      </dgm:t>
    </dgm:pt>
    <dgm:pt modelId="{7211CF4C-2E7F-4027-80C2-D6971E15CF0E}" type="sibTrans" cxnId="{35878EE7-A701-45E6-A487-1778A2052EBE}">
      <dgm:prSet/>
      <dgm:spPr/>
      <dgm:t>
        <a:bodyPr/>
        <a:lstStyle/>
        <a:p>
          <a:endParaRPr lang="en-GB"/>
        </a:p>
      </dgm:t>
    </dgm:pt>
    <dgm:pt modelId="{4F772DE5-07E4-4DC8-870E-7EDC9236A0CC}">
      <dgm:prSet phldrT="[Text]"/>
      <dgm:spPr/>
      <dgm:t>
        <a:bodyPr/>
        <a:lstStyle/>
        <a:p>
          <a:r>
            <a:rPr lang="en-GB" dirty="0" smtClean="0"/>
            <a:t>Derive crucial equations for the system</a:t>
          </a:r>
          <a:endParaRPr lang="en-GB" dirty="0"/>
        </a:p>
      </dgm:t>
    </dgm:pt>
    <dgm:pt modelId="{15C993B7-0A2A-42AD-8AA8-8062D1AAB72F}" type="parTrans" cxnId="{EB79D857-BD25-4261-AE6C-E874417C32FD}">
      <dgm:prSet/>
      <dgm:spPr/>
      <dgm:t>
        <a:bodyPr/>
        <a:lstStyle/>
        <a:p>
          <a:endParaRPr lang="en-GB"/>
        </a:p>
      </dgm:t>
    </dgm:pt>
    <dgm:pt modelId="{B5591D4F-B900-46B1-A925-8E6AC0FAC529}" type="sibTrans" cxnId="{EB79D857-BD25-4261-AE6C-E874417C32FD}">
      <dgm:prSet/>
      <dgm:spPr/>
      <dgm:t>
        <a:bodyPr/>
        <a:lstStyle/>
        <a:p>
          <a:endParaRPr lang="en-GB"/>
        </a:p>
      </dgm:t>
    </dgm:pt>
    <dgm:pt modelId="{D7191A13-76F4-417C-9DA9-975057F8950C}">
      <dgm:prSet phldrT="[Text]"/>
      <dgm:spPr/>
      <dgm:t>
        <a:bodyPr/>
        <a:lstStyle/>
        <a:p>
          <a:r>
            <a:rPr lang="en-GB" dirty="0" smtClean="0"/>
            <a:t>Optimisation and Optimal Control</a:t>
          </a:r>
          <a:endParaRPr lang="en-GB" dirty="0"/>
        </a:p>
      </dgm:t>
    </dgm:pt>
    <dgm:pt modelId="{B67C8376-2AAF-4CAD-BF16-159964976AC4}" type="parTrans" cxnId="{37D94A55-44D2-4EA2-A2BA-562D3D109F66}">
      <dgm:prSet/>
      <dgm:spPr/>
      <dgm:t>
        <a:bodyPr/>
        <a:lstStyle/>
        <a:p>
          <a:endParaRPr lang="en-GB"/>
        </a:p>
      </dgm:t>
    </dgm:pt>
    <dgm:pt modelId="{0AB91BE0-7EBE-4832-8ABD-688B001CB1EF}" type="sibTrans" cxnId="{37D94A55-44D2-4EA2-A2BA-562D3D109F66}">
      <dgm:prSet/>
      <dgm:spPr/>
      <dgm:t>
        <a:bodyPr/>
        <a:lstStyle/>
        <a:p>
          <a:endParaRPr lang="en-GB"/>
        </a:p>
      </dgm:t>
    </dgm:pt>
    <dgm:pt modelId="{EB6FDE87-C90F-486E-B355-B9152ED6BEDB}">
      <dgm:prSet phldrT="[Text]"/>
      <dgm:spPr/>
      <dgm:t>
        <a:bodyPr/>
        <a:lstStyle/>
        <a:p>
          <a:r>
            <a:rPr lang="en-GB" dirty="0" smtClean="0"/>
            <a:t>Formulate optimal control problem in an MPC framework</a:t>
          </a:r>
          <a:endParaRPr lang="en-GB" dirty="0"/>
        </a:p>
      </dgm:t>
    </dgm:pt>
    <dgm:pt modelId="{C4C4FC9B-2234-4721-8686-DABA68B85766}" type="parTrans" cxnId="{50C7AC69-A6F8-499E-ADE8-631BCA9AAAF8}">
      <dgm:prSet/>
      <dgm:spPr/>
      <dgm:t>
        <a:bodyPr/>
        <a:lstStyle/>
        <a:p>
          <a:endParaRPr lang="en-GB"/>
        </a:p>
      </dgm:t>
    </dgm:pt>
    <dgm:pt modelId="{C8C4670D-A8FC-4A8A-A50B-18D4048C71E4}" type="sibTrans" cxnId="{50C7AC69-A6F8-499E-ADE8-631BCA9AAAF8}">
      <dgm:prSet/>
      <dgm:spPr/>
      <dgm:t>
        <a:bodyPr/>
        <a:lstStyle/>
        <a:p>
          <a:endParaRPr lang="en-GB"/>
        </a:p>
      </dgm:t>
    </dgm:pt>
    <dgm:pt modelId="{EECD3BD5-97F9-4779-9EE7-350324E4230A}">
      <dgm:prSet phldrT="[Text]"/>
      <dgm:spPr/>
      <dgm:t>
        <a:bodyPr/>
        <a:lstStyle/>
        <a:p>
          <a:r>
            <a:rPr lang="en-GB" dirty="0" smtClean="0"/>
            <a:t>MPC Result</a:t>
          </a:r>
          <a:endParaRPr lang="en-GB" dirty="0"/>
        </a:p>
      </dgm:t>
    </dgm:pt>
    <dgm:pt modelId="{A7AF0C5F-7D3F-4F46-B3F8-72A0CE1B7781}" type="parTrans" cxnId="{EB0E1111-71B0-4C52-AB91-C97DE58B6726}">
      <dgm:prSet/>
      <dgm:spPr/>
      <dgm:t>
        <a:bodyPr/>
        <a:lstStyle/>
        <a:p>
          <a:endParaRPr lang="en-GB"/>
        </a:p>
      </dgm:t>
    </dgm:pt>
    <dgm:pt modelId="{5907609D-F3B7-46DD-B72E-D2FB5BA7C62B}" type="sibTrans" cxnId="{EB0E1111-71B0-4C52-AB91-C97DE58B6726}">
      <dgm:prSet/>
      <dgm:spPr/>
      <dgm:t>
        <a:bodyPr/>
        <a:lstStyle/>
        <a:p>
          <a:endParaRPr lang="en-GB"/>
        </a:p>
      </dgm:t>
    </dgm:pt>
    <dgm:pt modelId="{E97F9315-23B9-4A8A-8846-2EC0EFF7C761}">
      <dgm:prSet phldrT="[Text]"/>
      <dgm:spPr/>
      <dgm:t>
        <a:bodyPr/>
        <a:lstStyle/>
        <a:p>
          <a:r>
            <a:rPr lang="en-GB" dirty="0" smtClean="0"/>
            <a:t>Develop Optimisation Technique to solve problem</a:t>
          </a:r>
          <a:endParaRPr lang="en-GB" dirty="0"/>
        </a:p>
      </dgm:t>
    </dgm:pt>
    <dgm:pt modelId="{54663A17-A018-4D1F-819E-36A27211EBEC}" type="parTrans" cxnId="{74C07C91-A542-49BE-B6E1-FB5E68A8A141}">
      <dgm:prSet/>
      <dgm:spPr/>
      <dgm:t>
        <a:bodyPr/>
        <a:lstStyle/>
        <a:p>
          <a:endParaRPr lang="en-GB"/>
        </a:p>
      </dgm:t>
    </dgm:pt>
    <dgm:pt modelId="{4CBF64B4-ED4E-40A8-A014-5960C2F501C9}" type="sibTrans" cxnId="{74C07C91-A542-49BE-B6E1-FB5E68A8A141}">
      <dgm:prSet/>
      <dgm:spPr/>
      <dgm:t>
        <a:bodyPr/>
        <a:lstStyle/>
        <a:p>
          <a:endParaRPr lang="en-GB"/>
        </a:p>
      </dgm:t>
    </dgm:pt>
    <dgm:pt modelId="{0549D975-281D-4739-A896-ACC241186547}">
      <dgm:prSet phldrT="[Text]"/>
      <dgm:spPr/>
      <dgm:t>
        <a:bodyPr/>
        <a:lstStyle/>
        <a:p>
          <a:r>
            <a:rPr lang="en-GB" dirty="0" smtClean="0"/>
            <a:t>Discussion of Implications of MPC on navigation System.</a:t>
          </a:r>
          <a:endParaRPr lang="en-GB" dirty="0"/>
        </a:p>
      </dgm:t>
    </dgm:pt>
    <dgm:pt modelId="{BC2782A4-4736-4B64-92C5-8750ABDFE205}" type="parTrans" cxnId="{4B376516-2AB1-456A-8442-657089021A2F}">
      <dgm:prSet/>
      <dgm:spPr/>
      <dgm:t>
        <a:bodyPr/>
        <a:lstStyle/>
        <a:p>
          <a:endParaRPr lang="en-GB"/>
        </a:p>
      </dgm:t>
    </dgm:pt>
    <dgm:pt modelId="{2F449A63-9ECB-46A1-86D3-0FBD55224637}" type="sibTrans" cxnId="{4B376516-2AB1-456A-8442-657089021A2F}">
      <dgm:prSet/>
      <dgm:spPr/>
      <dgm:t>
        <a:bodyPr/>
        <a:lstStyle/>
        <a:p>
          <a:endParaRPr lang="en-GB"/>
        </a:p>
      </dgm:t>
    </dgm:pt>
    <dgm:pt modelId="{A1B28119-E5C6-4904-AC25-B5FF0C358006}">
      <dgm:prSet phldrT="[Text]"/>
      <dgm:spPr/>
      <dgm:t>
        <a:bodyPr/>
        <a:lstStyle/>
        <a:p>
          <a:r>
            <a:rPr lang="en-GB" dirty="0" smtClean="0"/>
            <a:t>Navigation System and Path Planning</a:t>
          </a:r>
          <a:endParaRPr lang="en-GB" dirty="0"/>
        </a:p>
      </dgm:t>
    </dgm:pt>
    <dgm:pt modelId="{67901B66-6248-4FEF-859B-F2B99A68FB17}" type="parTrans" cxnId="{8E73BA5C-ED72-4E71-AD21-6B897BD65E8E}">
      <dgm:prSet/>
      <dgm:spPr/>
      <dgm:t>
        <a:bodyPr/>
        <a:lstStyle/>
        <a:p>
          <a:endParaRPr lang="en-GB"/>
        </a:p>
      </dgm:t>
    </dgm:pt>
    <dgm:pt modelId="{C268CB4B-6C28-4C88-9250-7C80F17C5EC0}" type="sibTrans" cxnId="{8E73BA5C-ED72-4E71-AD21-6B897BD65E8E}">
      <dgm:prSet/>
      <dgm:spPr/>
      <dgm:t>
        <a:bodyPr/>
        <a:lstStyle/>
        <a:p>
          <a:endParaRPr lang="en-GB"/>
        </a:p>
      </dgm:t>
    </dgm:pt>
    <dgm:pt modelId="{3177658E-7EDB-4418-8F72-36BB56C7C20C}">
      <dgm:prSet phldrT="[Text]"/>
      <dgm:spPr/>
      <dgm:t>
        <a:bodyPr/>
        <a:lstStyle/>
        <a:p>
          <a:r>
            <a:rPr lang="en-GB" dirty="0" smtClean="0"/>
            <a:t>Demo</a:t>
          </a:r>
          <a:endParaRPr lang="en-GB" dirty="0"/>
        </a:p>
      </dgm:t>
    </dgm:pt>
    <dgm:pt modelId="{41D9DA38-F8ED-4E4C-B22D-F6015A626FFE}" type="parTrans" cxnId="{A178F9DC-2436-4686-AC31-0A2B94B1F6D1}">
      <dgm:prSet/>
      <dgm:spPr/>
      <dgm:t>
        <a:bodyPr/>
        <a:lstStyle/>
        <a:p>
          <a:endParaRPr lang="en-GB"/>
        </a:p>
      </dgm:t>
    </dgm:pt>
    <dgm:pt modelId="{F9B73D31-30F2-4E35-A2B6-A24C29A87740}" type="sibTrans" cxnId="{A178F9DC-2436-4686-AC31-0A2B94B1F6D1}">
      <dgm:prSet/>
      <dgm:spPr/>
      <dgm:t>
        <a:bodyPr/>
        <a:lstStyle/>
        <a:p>
          <a:endParaRPr lang="en-GB"/>
        </a:p>
      </dgm:t>
    </dgm:pt>
    <dgm:pt modelId="{372F3224-8AD0-4107-BFF1-7137F286126E}" type="pres">
      <dgm:prSet presAssocID="{80171CD5-3A08-4FBB-823E-993FB54BCB7E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5813EA6-B1D2-4C5B-B4B1-AF5FA3DF68B9}" type="pres">
      <dgm:prSet presAssocID="{80171CD5-3A08-4FBB-823E-993FB54BCB7E}" presName="arrow" presStyleLbl="bgShp" presStyleIdx="0" presStyleCnt="1" custLinFactNeighborY="1384"/>
      <dgm:spPr/>
    </dgm:pt>
    <dgm:pt modelId="{7B1251AD-7DA6-4871-805F-CD5978D9C0C4}" type="pres">
      <dgm:prSet presAssocID="{80171CD5-3A08-4FBB-823E-993FB54BCB7E}" presName="linearProcess" presStyleCnt="0"/>
      <dgm:spPr/>
    </dgm:pt>
    <dgm:pt modelId="{2F00F8DB-E394-4885-99A4-30CAB74A3F3E}" type="pres">
      <dgm:prSet presAssocID="{19F8E00B-75EA-430C-A6C1-6AF250AC14F1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0D92B6C-86EA-450B-A998-ED36F16EB8EF}" type="pres">
      <dgm:prSet presAssocID="{4045D16F-49AB-46F3-B006-4711CD62F68B}" presName="sibTrans" presStyleCnt="0"/>
      <dgm:spPr/>
    </dgm:pt>
    <dgm:pt modelId="{55841CE2-FA47-42D8-8DF9-E2C532895E4A}" type="pres">
      <dgm:prSet presAssocID="{7324434D-9003-4BA7-9591-17C43EDC9FFA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6FB5E0E-32BD-49E3-B75C-4F9490464F06}" type="pres">
      <dgm:prSet presAssocID="{7211CF4C-2E7F-4027-80C2-D6971E15CF0E}" presName="sibTrans" presStyleCnt="0"/>
      <dgm:spPr/>
    </dgm:pt>
    <dgm:pt modelId="{26AF38F3-9E1B-4845-963D-B64959F8D71B}" type="pres">
      <dgm:prSet presAssocID="{D7191A13-76F4-417C-9DA9-975057F8950C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9234ADF-D875-44B2-9214-89DBD608891A}" type="pres">
      <dgm:prSet presAssocID="{0AB91BE0-7EBE-4832-8ABD-688B001CB1EF}" presName="sibTrans" presStyleCnt="0"/>
      <dgm:spPr/>
    </dgm:pt>
    <dgm:pt modelId="{7C77933D-F797-4241-825C-C1D1CBDD9221}" type="pres">
      <dgm:prSet presAssocID="{EECD3BD5-97F9-4779-9EE7-350324E4230A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267B3E0-F3F7-4D8B-8EE7-B6681F329688}" type="pres">
      <dgm:prSet presAssocID="{5907609D-F3B7-46DD-B72E-D2FB5BA7C62B}" presName="sibTrans" presStyleCnt="0"/>
      <dgm:spPr/>
    </dgm:pt>
    <dgm:pt modelId="{1CBFBCEE-114C-454C-BAD1-A8AA6CA61834}" type="pres">
      <dgm:prSet presAssocID="{A1B28119-E5C6-4904-AC25-B5FF0C358006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137F6AB-BAEA-4EE5-B309-856C10334DB7}" type="pres">
      <dgm:prSet presAssocID="{C268CB4B-6C28-4C88-9250-7C80F17C5EC0}" presName="sibTrans" presStyleCnt="0"/>
      <dgm:spPr/>
    </dgm:pt>
    <dgm:pt modelId="{C3052A24-DF6E-4AFB-8FD5-369334D7B801}" type="pres">
      <dgm:prSet presAssocID="{3177658E-7EDB-4418-8F72-36BB56C7C20C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36479A9-27DD-4CF4-A2EC-73231817F6FB}" type="presOf" srcId="{D7191A13-76F4-417C-9DA9-975057F8950C}" destId="{26AF38F3-9E1B-4845-963D-B64959F8D71B}" srcOrd="0" destOrd="0" presId="urn:microsoft.com/office/officeart/2005/8/layout/hProcess9"/>
    <dgm:cxn modelId="{50C7AC69-A6F8-499E-ADE8-631BCA9AAAF8}" srcId="{D7191A13-76F4-417C-9DA9-975057F8950C}" destId="{EB6FDE87-C90F-486E-B355-B9152ED6BEDB}" srcOrd="0" destOrd="0" parTransId="{C4C4FC9B-2234-4721-8686-DABA68B85766}" sibTransId="{C8C4670D-A8FC-4A8A-A50B-18D4048C71E4}"/>
    <dgm:cxn modelId="{A109876D-A967-490D-B8C8-B4C612100B0B}" type="presOf" srcId="{7324434D-9003-4BA7-9591-17C43EDC9FFA}" destId="{55841CE2-FA47-42D8-8DF9-E2C532895E4A}" srcOrd="0" destOrd="0" presId="urn:microsoft.com/office/officeart/2005/8/layout/hProcess9"/>
    <dgm:cxn modelId="{0BD74BCA-4D39-4CF0-ABBC-6FD8F7055B37}" type="presOf" srcId="{EECD3BD5-97F9-4779-9EE7-350324E4230A}" destId="{7C77933D-F797-4241-825C-C1D1CBDD9221}" srcOrd="0" destOrd="0" presId="urn:microsoft.com/office/officeart/2005/8/layout/hProcess9"/>
    <dgm:cxn modelId="{EB0E1111-71B0-4C52-AB91-C97DE58B6726}" srcId="{80171CD5-3A08-4FBB-823E-993FB54BCB7E}" destId="{EECD3BD5-97F9-4779-9EE7-350324E4230A}" srcOrd="3" destOrd="0" parTransId="{A7AF0C5F-7D3F-4F46-B3F8-72A0CE1B7781}" sibTransId="{5907609D-F3B7-46DD-B72E-D2FB5BA7C62B}"/>
    <dgm:cxn modelId="{FDACCA1F-4812-458E-8135-05C9EE7ED3BE}" type="presOf" srcId="{0549D975-281D-4739-A896-ACC241186547}" destId="{7C77933D-F797-4241-825C-C1D1CBDD9221}" srcOrd="0" destOrd="1" presId="urn:microsoft.com/office/officeart/2005/8/layout/hProcess9"/>
    <dgm:cxn modelId="{9418CBAF-C609-422C-A3BF-FF1EA60E8833}" type="presOf" srcId="{8AD02768-D258-4E5E-BD2D-0821B08F6183}" destId="{2F00F8DB-E394-4885-99A4-30CAB74A3F3E}" srcOrd="0" destOrd="1" presId="urn:microsoft.com/office/officeart/2005/8/layout/hProcess9"/>
    <dgm:cxn modelId="{4C47D3F5-8351-4D02-A848-846CECA231E4}" type="presOf" srcId="{E97F9315-23B9-4A8A-8846-2EC0EFF7C761}" destId="{26AF38F3-9E1B-4845-963D-B64959F8D71B}" srcOrd="0" destOrd="2" presId="urn:microsoft.com/office/officeart/2005/8/layout/hProcess9"/>
    <dgm:cxn modelId="{98185F7D-55FE-4902-8E21-230497026CBE}" type="presOf" srcId="{A1B28119-E5C6-4904-AC25-B5FF0C358006}" destId="{1CBFBCEE-114C-454C-BAD1-A8AA6CA61834}" srcOrd="0" destOrd="0" presId="urn:microsoft.com/office/officeart/2005/8/layout/hProcess9"/>
    <dgm:cxn modelId="{35878EE7-A701-45E6-A487-1778A2052EBE}" srcId="{80171CD5-3A08-4FBB-823E-993FB54BCB7E}" destId="{7324434D-9003-4BA7-9591-17C43EDC9FFA}" srcOrd="1" destOrd="0" parTransId="{F784EC51-5D20-40FF-9C8F-5695CCBA721B}" sibTransId="{7211CF4C-2E7F-4027-80C2-D6971E15CF0E}"/>
    <dgm:cxn modelId="{37D94A55-44D2-4EA2-A2BA-562D3D109F66}" srcId="{80171CD5-3A08-4FBB-823E-993FB54BCB7E}" destId="{D7191A13-76F4-417C-9DA9-975057F8950C}" srcOrd="2" destOrd="0" parTransId="{B67C8376-2AAF-4CAD-BF16-159964976AC4}" sibTransId="{0AB91BE0-7EBE-4832-8ABD-688B001CB1EF}"/>
    <dgm:cxn modelId="{EB79D857-BD25-4261-AE6C-E874417C32FD}" srcId="{7324434D-9003-4BA7-9591-17C43EDC9FFA}" destId="{4F772DE5-07E4-4DC8-870E-7EDC9236A0CC}" srcOrd="0" destOrd="0" parTransId="{15C993B7-0A2A-42AD-8AA8-8062D1AAB72F}" sibTransId="{B5591D4F-B900-46B1-A925-8E6AC0FAC529}"/>
    <dgm:cxn modelId="{A41A8CB2-405B-4D5D-8B92-3E7AB32FB255}" srcId="{80171CD5-3A08-4FBB-823E-993FB54BCB7E}" destId="{19F8E00B-75EA-430C-A6C1-6AF250AC14F1}" srcOrd="0" destOrd="0" parTransId="{EAEC7EE6-C66A-4526-94CE-D1B641AFC3B5}" sibTransId="{4045D16F-49AB-46F3-B006-4711CD62F68B}"/>
    <dgm:cxn modelId="{8D803361-17BA-44AA-91F4-9839CFBC5A50}" type="presOf" srcId="{80171CD5-3A08-4FBB-823E-993FB54BCB7E}" destId="{372F3224-8AD0-4107-BFF1-7137F286126E}" srcOrd="0" destOrd="0" presId="urn:microsoft.com/office/officeart/2005/8/layout/hProcess9"/>
    <dgm:cxn modelId="{05D6DC7B-847C-46B4-9ACC-E5D7714D34D8}" type="presOf" srcId="{3177658E-7EDB-4418-8F72-36BB56C7C20C}" destId="{C3052A24-DF6E-4AFB-8FD5-369334D7B801}" srcOrd="0" destOrd="0" presId="urn:microsoft.com/office/officeart/2005/8/layout/hProcess9"/>
    <dgm:cxn modelId="{D8520F53-6049-4FAC-97A1-7B199C196F55}" type="presOf" srcId="{19F8E00B-75EA-430C-A6C1-6AF250AC14F1}" destId="{2F00F8DB-E394-4885-99A4-30CAB74A3F3E}" srcOrd="0" destOrd="0" presId="urn:microsoft.com/office/officeart/2005/8/layout/hProcess9"/>
    <dgm:cxn modelId="{7EB7371C-06C8-49E4-AE4A-867E24415AA5}" srcId="{19F8E00B-75EA-430C-A6C1-6AF250AC14F1}" destId="{8AD02768-D258-4E5E-BD2D-0821B08F6183}" srcOrd="0" destOrd="0" parTransId="{486597CA-2AFB-496F-8EF8-A0AF8CA25733}" sibTransId="{57283551-94D6-4497-A34D-D34CA2A96A8E}"/>
    <dgm:cxn modelId="{E778EFC8-D5E0-4926-B273-AD31CDDDEFDD}" type="presOf" srcId="{4F772DE5-07E4-4DC8-870E-7EDC9236A0CC}" destId="{55841CE2-FA47-42D8-8DF9-E2C532895E4A}" srcOrd="0" destOrd="1" presId="urn:microsoft.com/office/officeart/2005/8/layout/hProcess9"/>
    <dgm:cxn modelId="{A178F9DC-2436-4686-AC31-0A2B94B1F6D1}" srcId="{80171CD5-3A08-4FBB-823E-993FB54BCB7E}" destId="{3177658E-7EDB-4418-8F72-36BB56C7C20C}" srcOrd="5" destOrd="0" parTransId="{41D9DA38-F8ED-4E4C-B22D-F6015A626FFE}" sibTransId="{F9B73D31-30F2-4E35-A2B6-A24C29A87740}"/>
    <dgm:cxn modelId="{8E73BA5C-ED72-4E71-AD21-6B897BD65E8E}" srcId="{80171CD5-3A08-4FBB-823E-993FB54BCB7E}" destId="{A1B28119-E5C6-4904-AC25-B5FF0C358006}" srcOrd="4" destOrd="0" parTransId="{67901B66-6248-4FEF-859B-F2B99A68FB17}" sibTransId="{C268CB4B-6C28-4C88-9250-7C80F17C5EC0}"/>
    <dgm:cxn modelId="{98AD9D0E-945B-4E3A-B78D-30253E1BEEE3}" type="presOf" srcId="{EB6FDE87-C90F-486E-B355-B9152ED6BEDB}" destId="{26AF38F3-9E1B-4845-963D-B64959F8D71B}" srcOrd="0" destOrd="1" presId="urn:microsoft.com/office/officeart/2005/8/layout/hProcess9"/>
    <dgm:cxn modelId="{74C07C91-A542-49BE-B6E1-FB5E68A8A141}" srcId="{D7191A13-76F4-417C-9DA9-975057F8950C}" destId="{E97F9315-23B9-4A8A-8846-2EC0EFF7C761}" srcOrd="1" destOrd="0" parTransId="{54663A17-A018-4D1F-819E-36A27211EBEC}" sibTransId="{4CBF64B4-ED4E-40A8-A014-5960C2F501C9}"/>
    <dgm:cxn modelId="{4B376516-2AB1-456A-8442-657089021A2F}" srcId="{EECD3BD5-97F9-4779-9EE7-350324E4230A}" destId="{0549D975-281D-4739-A896-ACC241186547}" srcOrd="0" destOrd="0" parTransId="{BC2782A4-4736-4B64-92C5-8750ABDFE205}" sibTransId="{2F449A63-9ECB-46A1-86D3-0FBD55224637}"/>
    <dgm:cxn modelId="{7D3ACA2D-66BB-4876-8F44-2D0EDE5228FF}" type="presParOf" srcId="{372F3224-8AD0-4107-BFF1-7137F286126E}" destId="{85813EA6-B1D2-4C5B-B4B1-AF5FA3DF68B9}" srcOrd="0" destOrd="0" presId="urn:microsoft.com/office/officeart/2005/8/layout/hProcess9"/>
    <dgm:cxn modelId="{32454F93-F428-4688-B3FB-4CAFBCAA3380}" type="presParOf" srcId="{372F3224-8AD0-4107-BFF1-7137F286126E}" destId="{7B1251AD-7DA6-4871-805F-CD5978D9C0C4}" srcOrd="1" destOrd="0" presId="urn:microsoft.com/office/officeart/2005/8/layout/hProcess9"/>
    <dgm:cxn modelId="{9F781966-C687-49E8-B6B6-143F7E7CFA0C}" type="presParOf" srcId="{7B1251AD-7DA6-4871-805F-CD5978D9C0C4}" destId="{2F00F8DB-E394-4885-99A4-30CAB74A3F3E}" srcOrd="0" destOrd="0" presId="urn:microsoft.com/office/officeart/2005/8/layout/hProcess9"/>
    <dgm:cxn modelId="{BF452B18-EBF6-4DC3-8ED2-166F8D5C36D9}" type="presParOf" srcId="{7B1251AD-7DA6-4871-805F-CD5978D9C0C4}" destId="{40D92B6C-86EA-450B-A998-ED36F16EB8EF}" srcOrd="1" destOrd="0" presId="urn:microsoft.com/office/officeart/2005/8/layout/hProcess9"/>
    <dgm:cxn modelId="{E14482EF-027F-47FD-9436-BA7653DD34BD}" type="presParOf" srcId="{7B1251AD-7DA6-4871-805F-CD5978D9C0C4}" destId="{55841CE2-FA47-42D8-8DF9-E2C532895E4A}" srcOrd="2" destOrd="0" presId="urn:microsoft.com/office/officeart/2005/8/layout/hProcess9"/>
    <dgm:cxn modelId="{655CDFE1-91E3-46A5-AE63-A86E1E67AA5D}" type="presParOf" srcId="{7B1251AD-7DA6-4871-805F-CD5978D9C0C4}" destId="{86FB5E0E-32BD-49E3-B75C-4F9490464F06}" srcOrd="3" destOrd="0" presId="urn:microsoft.com/office/officeart/2005/8/layout/hProcess9"/>
    <dgm:cxn modelId="{DA8B526A-86D9-43F7-AAC9-1E28368E3147}" type="presParOf" srcId="{7B1251AD-7DA6-4871-805F-CD5978D9C0C4}" destId="{26AF38F3-9E1B-4845-963D-B64959F8D71B}" srcOrd="4" destOrd="0" presId="urn:microsoft.com/office/officeart/2005/8/layout/hProcess9"/>
    <dgm:cxn modelId="{B26D99F2-655E-4F3E-93F3-6FC6D6A1979E}" type="presParOf" srcId="{7B1251AD-7DA6-4871-805F-CD5978D9C0C4}" destId="{69234ADF-D875-44B2-9214-89DBD608891A}" srcOrd="5" destOrd="0" presId="urn:microsoft.com/office/officeart/2005/8/layout/hProcess9"/>
    <dgm:cxn modelId="{0DA837EB-6B42-4093-93EC-6AF490BCED4A}" type="presParOf" srcId="{7B1251AD-7DA6-4871-805F-CD5978D9C0C4}" destId="{7C77933D-F797-4241-825C-C1D1CBDD9221}" srcOrd="6" destOrd="0" presId="urn:microsoft.com/office/officeart/2005/8/layout/hProcess9"/>
    <dgm:cxn modelId="{444007DC-BB80-4C7B-8A81-39BCAB8ED011}" type="presParOf" srcId="{7B1251AD-7DA6-4871-805F-CD5978D9C0C4}" destId="{A267B3E0-F3F7-4D8B-8EE7-B6681F329688}" srcOrd="7" destOrd="0" presId="urn:microsoft.com/office/officeart/2005/8/layout/hProcess9"/>
    <dgm:cxn modelId="{DA36FDCB-EEB5-4087-BC2D-95C6E9588DE0}" type="presParOf" srcId="{7B1251AD-7DA6-4871-805F-CD5978D9C0C4}" destId="{1CBFBCEE-114C-454C-BAD1-A8AA6CA61834}" srcOrd="8" destOrd="0" presId="urn:microsoft.com/office/officeart/2005/8/layout/hProcess9"/>
    <dgm:cxn modelId="{63CA9A52-C4C1-44BA-8C12-9E88C4EBF4B1}" type="presParOf" srcId="{7B1251AD-7DA6-4871-805F-CD5978D9C0C4}" destId="{7137F6AB-BAEA-4EE5-B309-856C10334DB7}" srcOrd="9" destOrd="0" presId="urn:microsoft.com/office/officeart/2005/8/layout/hProcess9"/>
    <dgm:cxn modelId="{EFA400A5-35E0-47DE-BE12-B02223780529}" type="presParOf" srcId="{7B1251AD-7DA6-4871-805F-CD5978D9C0C4}" destId="{C3052A24-DF6E-4AFB-8FD5-369334D7B80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13EA6-B1D2-4C5B-B4B1-AF5FA3DF68B9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0F8DB-E394-4885-99A4-30CAB74A3F3E}">
      <dsp:nvSpPr>
        <dsp:cNvPr id="0" name=""/>
        <dsp:cNvSpPr/>
      </dsp:nvSpPr>
      <dsp:spPr>
        <a:xfrm>
          <a:off x="1674" y="1219199"/>
          <a:ext cx="974824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Literature Review</a:t>
          </a:r>
          <a:endParaRPr lang="en-GB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800" kern="1200" dirty="0" smtClean="0"/>
            <a:t>Investigate and report existing navigation systems.</a:t>
          </a:r>
          <a:endParaRPr lang="en-GB" sz="800" kern="1200" dirty="0"/>
        </a:p>
      </dsp:txBody>
      <dsp:txXfrm>
        <a:off x="49261" y="1266786"/>
        <a:ext cx="879650" cy="1530426"/>
      </dsp:txXfrm>
    </dsp:sp>
    <dsp:sp modelId="{55841CE2-FA47-42D8-8DF9-E2C532895E4A}">
      <dsp:nvSpPr>
        <dsp:cNvPr id="0" name=""/>
        <dsp:cNvSpPr/>
      </dsp:nvSpPr>
      <dsp:spPr>
        <a:xfrm>
          <a:off x="1025239" y="1219199"/>
          <a:ext cx="974824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Mathematical Modelling </a:t>
          </a:r>
          <a:endParaRPr lang="en-GB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800" kern="1200" dirty="0" smtClean="0"/>
            <a:t>Derive crucial equations for the system</a:t>
          </a:r>
          <a:endParaRPr lang="en-GB" sz="800" kern="1200" dirty="0"/>
        </a:p>
      </dsp:txBody>
      <dsp:txXfrm>
        <a:off x="1072826" y="1266786"/>
        <a:ext cx="879650" cy="1530426"/>
      </dsp:txXfrm>
    </dsp:sp>
    <dsp:sp modelId="{26AF38F3-9E1B-4845-963D-B64959F8D71B}">
      <dsp:nvSpPr>
        <dsp:cNvPr id="0" name=""/>
        <dsp:cNvSpPr/>
      </dsp:nvSpPr>
      <dsp:spPr>
        <a:xfrm>
          <a:off x="2048805" y="1219199"/>
          <a:ext cx="974824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Optimisation and Optimal Control</a:t>
          </a:r>
          <a:endParaRPr lang="en-GB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800" kern="1200" dirty="0" smtClean="0"/>
            <a:t>Formulate optimal control problem in an MPC framework</a:t>
          </a:r>
          <a:endParaRPr lang="en-GB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800" kern="1200" dirty="0" smtClean="0"/>
            <a:t>Develop Optimisation Technique to solve problem</a:t>
          </a:r>
          <a:endParaRPr lang="en-GB" sz="800" kern="1200" dirty="0"/>
        </a:p>
      </dsp:txBody>
      <dsp:txXfrm>
        <a:off x="2096392" y="1266786"/>
        <a:ext cx="879650" cy="1530426"/>
      </dsp:txXfrm>
    </dsp:sp>
    <dsp:sp modelId="{7C77933D-F797-4241-825C-C1D1CBDD9221}">
      <dsp:nvSpPr>
        <dsp:cNvPr id="0" name=""/>
        <dsp:cNvSpPr/>
      </dsp:nvSpPr>
      <dsp:spPr>
        <a:xfrm>
          <a:off x="3072370" y="1219199"/>
          <a:ext cx="974824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MPC Result</a:t>
          </a:r>
          <a:endParaRPr lang="en-GB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800" kern="1200" dirty="0" smtClean="0"/>
            <a:t>Discussion of Implications of MPC on navigation System.</a:t>
          </a:r>
          <a:endParaRPr lang="en-GB" sz="800" kern="1200" dirty="0"/>
        </a:p>
      </dsp:txBody>
      <dsp:txXfrm>
        <a:off x="3119957" y="1266786"/>
        <a:ext cx="879650" cy="1530426"/>
      </dsp:txXfrm>
    </dsp:sp>
    <dsp:sp modelId="{1CBFBCEE-114C-454C-BAD1-A8AA6CA61834}">
      <dsp:nvSpPr>
        <dsp:cNvPr id="0" name=""/>
        <dsp:cNvSpPr/>
      </dsp:nvSpPr>
      <dsp:spPr>
        <a:xfrm>
          <a:off x="4095936" y="1219199"/>
          <a:ext cx="974824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Navigation System and Path Planning</a:t>
          </a:r>
          <a:endParaRPr lang="en-GB" sz="1000" kern="1200" dirty="0"/>
        </a:p>
      </dsp:txBody>
      <dsp:txXfrm>
        <a:off x="4143523" y="1266786"/>
        <a:ext cx="879650" cy="1530426"/>
      </dsp:txXfrm>
    </dsp:sp>
    <dsp:sp modelId="{C3052A24-DF6E-4AFB-8FD5-369334D7B801}">
      <dsp:nvSpPr>
        <dsp:cNvPr id="0" name=""/>
        <dsp:cNvSpPr/>
      </dsp:nvSpPr>
      <dsp:spPr>
        <a:xfrm>
          <a:off x="5119501" y="1219199"/>
          <a:ext cx="974824" cy="162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Demo</a:t>
          </a:r>
          <a:endParaRPr lang="en-GB" sz="1000" kern="1200" dirty="0"/>
        </a:p>
      </dsp:txBody>
      <dsp:txXfrm>
        <a:off x="5167088" y="1266786"/>
        <a:ext cx="879650" cy="1530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72430-12C4-4298-ADE0-AED3B0B713B6}" type="datetimeFigureOut">
              <a:rPr lang="en-GB" smtClean="0"/>
              <a:t>24/06/2014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DBAEC-1660-49DD-AD29-311E9A0DCD4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50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the motivation for</a:t>
            </a:r>
            <a:r>
              <a:rPr lang="en-GB" baseline="0" dirty="0" smtClean="0"/>
              <a:t> this project?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DBAEC-1660-49DD-AD29-311E9A0DCD4E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429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Make into diagram  showing design</a:t>
            </a:r>
            <a:r>
              <a:rPr lang="en-GB" baseline="0" dirty="0" smtClean="0"/>
              <a:t> directions.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DBAEC-1660-49DD-AD29-311E9A0DCD4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9020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DBAEC-1660-49DD-AD29-311E9A0DCD4E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1799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are the shapes</a:t>
            </a:r>
            <a:r>
              <a:rPr lang="en-GB" baseline="0" dirty="0" smtClean="0"/>
              <a:t> for v and w the way they 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DBAEC-1660-49DD-AD29-311E9A0DCD4E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49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448BA-B984-4F4E-A692-E07C9971AFC5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50E1-26B7-4DD4-9734-6B890D583B12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3F4E-276C-4315-ACBE-C3D8AEBFE22B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B9622-6E75-452A-956E-B1E6C0718276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AA7E6-48B3-46B0-8466-5188B4523A32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6BE9-7B9D-4DE5-8987-8DF05E433C00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48CA-B1A9-4214-BB6D-1C6FEAC0109D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30FD7-7FDC-484D-9844-C47D3D9370D5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350F1-A3A0-4791-9F1A-A4D20FFC1BF0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7786-A9C4-4A33-A910-BA390B429561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490F-728E-4D55-AE5E-3E5B476B669E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1CE5DD4-838E-419C-8A0F-EF587EBB0DC2}" type="datetime1">
              <a:rPr lang="en-GB" smtClean="0"/>
              <a:t>24/06/2014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B9F67E2-E9BF-43D1-AEE9-5F005C7F6F84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Unmanned Vehicle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Control and Path Planning</a:t>
            </a:r>
          </a:p>
          <a:p>
            <a:endParaRPr lang="en-GB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652120" y="5445224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/>
              <a:t>By Chinemelu Ezeh</a:t>
            </a:r>
            <a:endParaRPr lang="en-GB" b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</p:spPr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3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Mathematical Modelling</a:t>
            </a:r>
            <a:endParaRPr lang="en-GB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" t="-527" r="4536" b="-450"/>
          <a:stretch/>
        </p:blipFill>
        <p:spPr>
          <a:xfrm>
            <a:off x="2771800" y="1335315"/>
            <a:ext cx="5674100" cy="4541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Robot uses differential drive.</a:t>
            </a:r>
          </a:p>
          <a:p>
            <a:r>
              <a:rPr lang="en-GB" dirty="0" smtClean="0"/>
              <a:t>We </a:t>
            </a:r>
            <a:r>
              <a:rPr lang="en-GB" dirty="0" smtClean="0"/>
              <a:t>can describe the kinematics using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Where v and </a:t>
            </a:r>
            <a:r>
              <a:rPr lang="el-GR" dirty="0" smtClean="0"/>
              <a:t>ω</a:t>
            </a:r>
            <a:r>
              <a:rPr lang="en-GB" dirty="0" smtClean="0"/>
              <a:t> are the linear and angular velocity of the vehicle.</a:t>
            </a:r>
          </a:p>
          <a:p>
            <a:r>
              <a:rPr lang="en-GB" dirty="0" smtClean="0"/>
              <a:t>This forms the configuration space over which we control the system.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pic>
        <p:nvPicPr>
          <p:cNvPr id="4098" name="Picture 2" descr="\\psf\Home\Documents\FileBase12\4th_Year\Individual Project\Extra Presentation Images\Untitl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9" y="3212976"/>
            <a:ext cx="2173613" cy="8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Optimisation and Optimal Control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 smtClean="0"/>
              <a:t>Motivation</a:t>
            </a:r>
          </a:p>
          <a:p>
            <a:pPr lvl="1"/>
            <a:r>
              <a:rPr lang="en-GB" sz="1400" dirty="0" smtClean="0"/>
              <a:t>Classical control techniques e.g. Nyquist plot and Laplace transform are inadequate for Multiple Input Multiple Output systems (MIMO).</a:t>
            </a:r>
          </a:p>
          <a:p>
            <a:pPr lvl="1"/>
            <a:r>
              <a:rPr lang="en-GB" sz="1400" dirty="0" smtClean="0"/>
              <a:t>Optimal control is excellent for MIMO. Given an optimal criteria called the objective function. Optimal control finds the best configuration for that particular kind of system.  </a:t>
            </a:r>
          </a:p>
          <a:p>
            <a:pPr lvl="1"/>
            <a:r>
              <a:rPr lang="en-GB" sz="1400" dirty="0" smtClean="0"/>
              <a:t>Moreover optimal control converts problems into forms that can be solved using numerical optimisation techniques.</a:t>
            </a:r>
          </a:p>
          <a:p>
            <a:r>
              <a:rPr lang="en-GB" sz="1800" dirty="0" smtClean="0"/>
              <a:t>Optimisation</a:t>
            </a:r>
          </a:p>
          <a:p>
            <a:pPr lvl="1"/>
            <a:r>
              <a:rPr lang="en-GB" sz="1400" dirty="0" smtClean="0"/>
              <a:t>We are concerned with minimising distance from a path and energy used in motion.</a:t>
            </a:r>
          </a:p>
          <a:p>
            <a:pPr lvl="1"/>
            <a:r>
              <a:rPr lang="en-GB" sz="1400" dirty="0" smtClean="0"/>
              <a:t>The system has constraints on speed.</a:t>
            </a:r>
          </a:p>
          <a:p>
            <a:pPr lvl="1"/>
            <a:r>
              <a:rPr lang="en-GB" sz="1400" dirty="0" smtClean="0"/>
              <a:t>These can be formulated as constrained quadratic optimisation.</a:t>
            </a:r>
            <a:endParaRPr lang="en-GB" sz="14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 smtClean="0"/>
              <a:t>Solving constrained quadratic problems</a:t>
            </a:r>
          </a:p>
          <a:p>
            <a:pPr lvl="1"/>
            <a:r>
              <a:rPr lang="en-GB" sz="1400" dirty="0" smtClean="0"/>
              <a:t>Employ the active-set method as opposed to interior-point method.</a:t>
            </a:r>
          </a:p>
          <a:p>
            <a:pPr lvl="1"/>
            <a:r>
              <a:rPr lang="en-GB" sz="1400" dirty="0" smtClean="0"/>
              <a:t>Active-set method is the most efficient for medium sized problems such as ours.</a:t>
            </a:r>
          </a:p>
          <a:p>
            <a:r>
              <a:rPr lang="en-GB" sz="1800" dirty="0" smtClean="0"/>
              <a:t>Active-set Operation</a:t>
            </a:r>
          </a:p>
          <a:p>
            <a:pPr lvl="1"/>
            <a:r>
              <a:rPr lang="en-GB" sz="1400" dirty="0" smtClean="0"/>
              <a:t> It works be solving constrained optimisation sub problems at every time step.</a:t>
            </a:r>
          </a:p>
          <a:p>
            <a:pPr lvl="1"/>
            <a:r>
              <a:rPr lang="en-GB" sz="1400" dirty="0" smtClean="0"/>
              <a:t>If the research direction generated violates some constraints that are not in the active set, we reduce the direction so that  no constraint is violated. </a:t>
            </a:r>
          </a:p>
          <a:p>
            <a:pPr lvl="1"/>
            <a:r>
              <a:rPr lang="en-GB" sz="1400" dirty="0" smtClean="0"/>
              <a:t>We add any active constraint and remove any inactive constraint from the working set and iterate till research is zero.</a:t>
            </a:r>
          </a:p>
          <a:p>
            <a:pPr lvl="1"/>
            <a:r>
              <a:rPr lang="en-GB" sz="1400" dirty="0" smtClean="0"/>
              <a:t>At this point, we find our answer.</a:t>
            </a:r>
            <a:endParaRPr lang="en-GB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94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Formulation</a:t>
            </a:r>
            <a:endParaRPr lang="en-GB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t="-398" r="-312" b="-483"/>
          <a:stretch/>
        </p:blipFill>
        <p:spPr>
          <a:xfrm>
            <a:off x="2771800" y="1124745"/>
            <a:ext cx="5751396" cy="2520279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1799456"/>
          </a:xfrm>
        </p:spPr>
        <p:txBody>
          <a:bodyPr/>
          <a:lstStyle/>
          <a:p>
            <a:r>
              <a:rPr lang="en-GB" dirty="0" smtClean="0"/>
              <a:t>The problem is, “ assuming we have a reference vehicle moving on a path in front of our own vehicle, how </a:t>
            </a:r>
            <a:r>
              <a:rPr lang="en-GB" dirty="0"/>
              <a:t>d</a:t>
            </a:r>
            <a:r>
              <a:rPr lang="en-GB" dirty="0" smtClean="0"/>
              <a:t>o we follow it  in an optimal way?”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54157" y="4437112"/>
            <a:ext cx="886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Mathematically, for all time  we want to minimise the error in the distance given by </a:t>
            </a:r>
            <a:endParaRPr lang="en-GB" dirty="0"/>
          </a:p>
        </p:txBody>
      </p:sp>
      <p:pic>
        <p:nvPicPr>
          <p:cNvPr id="5122" name="Picture 2" descr="\\psf\Home\Documents\FileBase12\4th_Year\Individual Project\Extra Presentation Images\eer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933312"/>
            <a:ext cx="3419872" cy="115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Formulation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To achieve our aim, we linearise the state space model for the error, e and solve a regulation problem such that error tends to zero. </a:t>
            </a:r>
          </a:p>
          <a:p>
            <a:endParaRPr lang="en-GB" sz="2000" dirty="0"/>
          </a:p>
          <a:p>
            <a:r>
              <a:rPr lang="en-GB" sz="2000" dirty="0" smtClean="0"/>
              <a:t>The linearized system is given as</a:t>
            </a:r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r>
              <a:rPr lang="en-GB" sz="2000" dirty="0" smtClean="0"/>
              <a:t>where</a:t>
            </a:r>
          </a:p>
          <a:p>
            <a:endParaRPr lang="en-GB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We aim to minimise both e and u.</a:t>
            </a:r>
          </a:p>
          <a:p>
            <a:r>
              <a:rPr lang="en-GB" sz="2000" dirty="0" smtClean="0"/>
              <a:t>To complete formulation we need speed constraints so that we finally achieve MPC formulation.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pic>
        <p:nvPicPr>
          <p:cNvPr id="6146" name="Picture 2" descr="\\psf\Home\Documents\FileBase12\4th_Year\Individual Project\Extra Presentation Images\err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42818"/>
            <a:ext cx="3731017" cy="9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\\psf\Home\Documents\FileBase12\4th_Year\Individual Project\Extra Presentation Images\err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05264"/>
            <a:ext cx="2369564" cy="61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10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</a:t>
            </a:r>
            <a:br>
              <a:rPr lang="en-GB" dirty="0" smtClean="0"/>
            </a:br>
            <a:r>
              <a:rPr lang="en-GB" dirty="0" smtClean="0"/>
              <a:t>Controller</a:t>
            </a:r>
            <a:endParaRPr lang="en-GB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" t="8974" r="8066" b="12749"/>
          <a:stretch/>
        </p:blipFill>
        <p:spPr>
          <a:xfrm>
            <a:off x="2411760" y="1124744"/>
            <a:ext cx="6516216" cy="3143804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We feed in the </a:t>
            </a:r>
          </a:p>
          <a:p>
            <a:r>
              <a:rPr lang="en-GB" dirty="0" smtClean="0"/>
              <a:t>reference trajectory </a:t>
            </a:r>
          </a:p>
          <a:p>
            <a:r>
              <a:rPr lang="en-GB" dirty="0"/>
              <a:t>v</a:t>
            </a:r>
            <a:r>
              <a:rPr lang="en-GB" dirty="0" smtClean="0"/>
              <a:t>alues and use MPC</a:t>
            </a:r>
          </a:p>
          <a:p>
            <a:r>
              <a:rPr lang="en-GB" dirty="0"/>
              <a:t>t</a:t>
            </a:r>
            <a:r>
              <a:rPr lang="en-GB" dirty="0" smtClean="0"/>
              <a:t>o generate v and </a:t>
            </a:r>
            <a:r>
              <a:rPr lang="el-GR" dirty="0" smtClean="0"/>
              <a:t>ω</a:t>
            </a:r>
            <a:r>
              <a:rPr lang="en-GB" dirty="0" smtClean="0"/>
              <a:t> </a:t>
            </a:r>
          </a:p>
          <a:p>
            <a:r>
              <a:rPr lang="en-GB" dirty="0" smtClean="0"/>
              <a:t>that are then used</a:t>
            </a:r>
          </a:p>
          <a:p>
            <a:r>
              <a:rPr lang="en-GB" dirty="0" smtClean="0"/>
              <a:t>by the robot to move.</a:t>
            </a:r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014073" y="6433591"/>
            <a:ext cx="3802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(I</a:t>
            </a:r>
            <a:r>
              <a:rPr lang="en-GB" sz="1400" dirty="0"/>
              <a:t>. </a:t>
            </a:r>
            <a:r>
              <a:rPr lang="en-GB" sz="1400" dirty="0" err="1"/>
              <a:t>Maurovic</a:t>
            </a:r>
            <a:r>
              <a:rPr lang="en-GB" sz="1400" dirty="0"/>
              <a:t>, M. </a:t>
            </a:r>
            <a:r>
              <a:rPr lang="en-GB" sz="1400" dirty="0" err="1"/>
              <a:t>Baotic</a:t>
            </a:r>
            <a:r>
              <a:rPr lang="en-GB" sz="1400" dirty="0"/>
              <a:t>, and I. </a:t>
            </a:r>
            <a:r>
              <a:rPr lang="en-GB" sz="1400" dirty="0" err="1"/>
              <a:t>Petrovic</a:t>
            </a:r>
            <a:r>
              <a:rPr lang="en-GB" sz="1400" dirty="0" smtClean="0"/>
              <a:t>., 2011)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9017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Path Generation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 smtClean="0"/>
                  <a:t>Objective:</a:t>
                </a:r>
              </a:p>
              <a:p>
                <a:pPr lvl="1"/>
                <a:r>
                  <a:rPr lang="en-GB" sz="1600" dirty="0" smtClean="0"/>
                  <a:t>The aim here is to formulate a feasible trajectory.</a:t>
                </a:r>
              </a:p>
              <a:p>
                <a:pPr lvl="1"/>
                <a:r>
                  <a:rPr lang="en-GB" sz="1600" dirty="0" smtClean="0"/>
                  <a:t>We divide the map into grids of 0.4m.</a:t>
                </a:r>
              </a:p>
              <a:p>
                <a:pPr lvl="1"/>
                <a:r>
                  <a:rPr lang="en-GB" sz="1600" dirty="0" smtClean="0"/>
                  <a:t>Starting at the centre of a grid, how can we move to another grid?</a:t>
                </a:r>
              </a:p>
              <a:p>
                <a:r>
                  <a:rPr lang="en-GB" sz="2000" dirty="0" smtClean="0"/>
                  <a:t>Solution</a:t>
                </a:r>
              </a:p>
              <a:p>
                <a:pPr lvl="1"/>
                <a:r>
                  <a:rPr lang="en-GB" sz="1600" dirty="0" smtClean="0"/>
                  <a:t>We can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GB" sz="16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sz="16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600" dirty="0"/>
                          <m:t>ω</m:t>
                        </m:r>
                      </m:e>
                      <m:sub>
                        <m:r>
                          <a:rPr lang="en-GB" sz="18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sz="1600" dirty="0" smtClean="0"/>
                  <a:t> be constant when moving between grids.</a:t>
                </a:r>
              </a:p>
              <a:p>
                <a:pPr lvl="1"/>
                <a:r>
                  <a:rPr lang="en-GB" sz="1600" dirty="0" smtClean="0"/>
                  <a:t>In this way, we are either moving in a straight line when </a:t>
                </a:r>
                <a:r>
                  <a:rPr lang="el-GR" sz="1600" dirty="0" smtClean="0"/>
                  <a:t>ω</a:t>
                </a:r>
                <a:r>
                  <a:rPr lang="en-GB" sz="1600" dirty="0" smtClean="0"/>
                  <a:t>r = 0 or in a circle when w ≠ 0</a:t>
                </a:r>
              </a:p>
              <a:p>
                <a:pPr lvl="1"/>
                <a:r>
                  <a:rPr lang="en-GB" sz="1600" dirty="0" smtClean="0"/>
                  <a:t>In either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GB" sz="1600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GB" sz="1600" i="1">
                        <a:latin typeface="Cambria Math"/>
                      </a:rPr>
                      <m:t> </m:t>
                    </m:r>
                  </m:oMath>
                </a14:m>
                <a:r>
                  <a:rPr lang="en-GB" sz="16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400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200" dirty="0"/>
                          <m:t>ω</m:t>
                        </m:r>
                      </m:e>
                      <m:sub>
                        <m:r>
                          <a:rPr lang="en-GB" sz="140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sz="1600" dirty="0" smtClean="0"/>
                  <a:t> are feasible values the robot can follow.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603" t="-517" r="-12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  <p:pic>
        <p:nvPicPr>
          <p:cNvPr id="7170" name="Picture 2" descr="\\psf\Home\Documents\FileBase12\4th_Year\Individual Project\Reports\Final Report\ImageLib\possible_states.pn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31" r="20907" b="-1"/>
          <a:stretch/>
        </p:blipFill>
        <p:spPr bwMode="auto">
          <a:xfrm>
            <a:off x="4644008" y="2204864"/>
            <a:ext cx="3801857" cy="26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48064" y="5085184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Possible states for </a:t>
            </a:r>
            <a:r>
              <a:rPr lang="el-GR" dirty="0" smtClean="0"/>
              <a:t>θ</a:t>
            </a:r>
            <a:r>
              <a:rPr lang="en-GB" dirty="0" smtClean="0"/>
              <a:t> = </a:t>
            </a:r>
            <a:r>
              <a:rPr lang="el-GR" dirty="0" smtClean="0"/>
              <a:t>π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8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Path Generation</a:t>
            </a:r>
            <a:endParaRPr lang="en-GB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9" t="11242" r="4364" b="-830"/>
          <a:stretch/>
        </p:blipFill>
        <p:spPr>
          <a:xfrm>
            <a:off x="2843808" y="1235098"/>
            <a:ext cx="5719333" cy="4858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We can chain together movement between grids to form a full reference trajectory that is feasible.</a:t>
            </a:r>
          </a:p>
          <a:p>
            <a:endParaRPr lang="en-GB" dirty="0"/>
          </a:p>
          <a:p>
            <a:r>
              <a:rPr lang="en-GB" dirty="0" smtClean="0"/>
              <a:t>Such a trajectory can be generated with our path planner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53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Results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7961" r="7411" b="10250"/>
          <a:stretch/>
        </p:blipFill>
        <p:spPr>
          <a:xfrm>
            <a:off x="1187624" y="1556792"/>
            <a:ext cx="6768752" cy="448626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6156012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Tracking a random trajectory with MPC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6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Results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39752" y="6093296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Tracking a random trajectory with MPC</a:t>
            </a:r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 r="8183"/>
          <a:stretch/>
        </p:blipFill>
        <p:spPr>
          <a:xfrm>
            <a:off x="539552" y="1340768"/>
            <a:ext cx="7895773" cy="4824536"/>
          </a:xfrm>
        </p:spPr>
      </p:pic>
    </p:spTree>
    <p:extLst>
      <p:ext uri="{BB962C8B-B14F-4D97-AF65-F5344CB8AC3E}">
        <p14:creationId xmlns:p14="http://schemas.microsoft.com/office/powerpoint/2010/main" val="285662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Results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39752" y="6093296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Tracking a random trajectory with MPC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t="3675" r="7649" b="5819"/>
          <a:stretch/>
        </p:blipFill>
        <p:spPr>
          <a:xfrm>
            <a:off x="1190172" y="1320800"/>
            <a:ext cx="6531428" cy="4644571"/>
          </a:xfrm>
        </p:spPr>
      </p:pic>
    </p:spTree>
    <p:extLst>
      <p:ext uri="{BB962C8B-B14F-4D97-AF65-F5344CB8AC3E}">
        <p14:creationId xmlns:p14="http://schemas.microsoft.com/office/powerpoint/2010/main" val="24185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924944"/>
            <a:ext cx="8229600" cy="4525963"/>
          </a:xfrm>
        </p:spPr>
        <p:txBody>
          <a:bodyPr/>
          <a:lstStyle/>
          <a:p>
            <a:pPr marL="457200" lvl="1" indent="0" algn="ctr">
              <a:buNone/>
            </a:pPr>
            <a:r>
              <a:rPr lang="en-GB" sz="3000" dirty="0" smtClean="0"/>
              <a:t>An autonomous vehicle as used here is a land vehicle that moves without human assistance </a:t>
            </a:r>
          </a:p>
          <a:p>
            <a:endParaRPr lang="en-GB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</p:spPr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26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Result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0" y="1600200"/>
            <a:ext cx="7808360" cy="4876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4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Result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84" y="1600200"/>
            <a:ext cx="6108232" cy="4876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81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Result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09" y="1600200"/>
            <a:ext cx="7038782" cy="4876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21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Result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80" y="1600200"/>
            <a:ext cx="5578039" cy="487680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Result Discussion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 smtClean="0"/>
                  <a:t>Ignoring accelerations, based on the MPC results we can apply optimal control to our vehicle.</a:t>
                </a:r>
              </a:p>
              <a:p>
                <a:r>
                  <a:rPr lang="en-GB" sz="2000" dirty="0" smtClean="0"/>
                  <a:t>Notice that there are a bounded number initial conditions for the control problem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GB" sz="2000" i="1">
                        <a:latin typeface="Cambria Math"/>
                      </a:rPr>
                      <m:t> </m:t>
                    </m:r>
                  </m:oMath>
                </a14:m>
                <a:r>
                  <a:rPr lang="en-GB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00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000" dirty="0"/>
                          <m:t>ω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sz="2000" dirty="0" smtClean="0"/>
                  <a:t> are bounded to feasible values). The error is also bounded because if the error is very large, MPC itself will not work.</a:t>
                </a:r>
              </a:p>
              <a:p>
                <a:r>
                  <a:rPr lang="en-GB" sz="2000" dirty="0" smtClean="0"/>
                  <a:t>Also notice that MPC produces acceptable results for random noise injection.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l="-603" t="-517" r="-30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000" dirty="0"/>
                  <a:t>We can assume that error is the same as applying optimal control laws v and </a:t>
                </a:r>
                <a:r>
                  <a:rPr lang="el-GR" sz="2000" dirty="0"/>
                  <a:t>ω</a:t>
                </a:r>
                <a:r>
                  <a:rPr lang="en-GB" sz="2000" dirty="0"/>
                  <a:t> to an initial condition approximately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GB" sz="2000" i="1">
                        <a:latin typeface="Cambria Math"/>
                      </a:rPr>
                      <m:t> </m:t>
                    </m:r>
                    <m:r>
                      <a:rPr lang="en-GB" sz="2000">
                        <a:latin typeface="Cambria Math"/>
                      </a:rPr>
                      <m:t>,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00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2000" dirty="0"/>
                          <m:t>ω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sz="2000" dirty="0"/>
                  <a:t> and e.</a:t>
                </a:r>
              </a:p>
              <a:p>
                <a:r>
                  <a:rPr lang="en-GB" sz="2000" dirty="0"/>
                  <a:t>Moreover we can make v constant to reduce number of variables.</a:t>
                </a:r>
              </a:p>
              <a:p>
                <a:r>
                  <a:rPr lang="en-GB" sz="2000" dirty="0"/>
                  <a:t>We can compute v and </a:t>
                </a:r>
                <a:r>
                  <a:rPr lang="el-GR" sz="2000" dirty="0"/>
                  <a:t>ω</a:t>
                </a:r>
                <a:r>
                  <a:rPr lang="en-GB" sz="2000" dirty="0"/>
                  <a:t> for discrete values of initial condition.</a:t>
                </a:r>
              </a:p>
              <a:p>
                <a:r>
                  <a:rPr lang="en-GB" sz="2000" dirty="0"/>
                  <a:t>We store the result in a lookup table to that time to apply optimal control is O(1).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l="-755" t="-517" r="-18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8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MPC Result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8229600" cy="287028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573271" y="5357789"/>
            <a:ext cx="5663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Fig: Integrated Planning and Execution using Lookup Table for MPC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90716" y="1619508"/>
            <a:ext cx="585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The system diagram for the resulting explicit MPC is: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Navigation in a Physical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552" y="1628800"/>
            <a:ext cx="4038600" cy="471830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Operation Overview</a:t>
            </a:r>
          </a:p>
          <a:p>
            <a:pPr lvl="1"/>
            <a:r>
              <a:rPr lang="en-GB" sz="1600" dirty="0" smtClean="0"/>
              <a:t>Simulation has given a  good insight into design feasibility.</a:t>
            </a:r>
          </a:p>
          <a:p>
            <a:pPr lvl="1"/>
            <a:r>
              <a:rPr lang="en-GB" sz="1600" dirty="0" smtClean="0"/>
              <a:t>To implement navigation in physical system, it is sufficient to first implement Focussed D* with simple controls.</a:t>
            </a:r>
          </a:p>
          <a:p>
            <a:pPr lvl="1"/>
            <a:r>
              <a:rPr lang="en-GB" sz="1600" dirty="0" smtClean="0"/>
              <a:t>So when D* finds a pat, we first turn in the direction and the move in the direction.</a:t>
            </a:r>
          </a:p>
          <a:p>
            <a:pPr lvl="1"/>
            <a:r>
              <a:rPr lang="en-GB" sz="1600" dirty="0" smtClean="0"/>
              <a:t>This forms a basic navigation system that can be improved to incorporate optimal control</a:t>
            </a:r>
            <a:r>
              <a:rPr lang="en-GB" sz="1900" dirty="0" smtClean="0"/>
              <a:t>.</a:t>
            </a:r>
          </a:p>
          <a:p>
            <a:pPr lvl="1"/>
            <a:r>
              <a:rPr lang="en-GB" sz="1900" dirty="0" smtClean="0"/>
              <a:t>System platform is the Robotic Operating System (ROS).</a:t>
            </a:r>
          </a:p>
          <a:p>
            <a:pPr lvl="1"/>
            <a:r>
              <a:rPr lang="en-GB" sz="1900" dirty="0" smtClean="0"/>
              <a:t>ROS allows for multi-computer, multi-process communication.</a:t>
            </a:r>
          </a:p>
          <a:p>
            <a:endParaRPr lang="en-GB" sz="1600" dirty="0" smtClean="0"/>
          </a:p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D* Algorithm Basics</a:t>
            </a:r>
          </a:p>
          <a:p>
            <a:pPr lvl="1"/>
            <a:r>
              <a:rPr lang="en-GB" sz="1700" dirty="0" smtClean="0"/>
              <a:t>Grid locations are represented as states and they form nodes on a graph.</a:t>
            </a:r>
          </a:p>
          <a:p>
            <a:pPr lvl="1"/>
            <a:r>
              <a:rPr lang="en-GB" sz="1700" dirty="0" smtClean="0"/>
              <a:t>The objective is to find a sequence leading to the goal state.</a:t>
            </a:r>
            <a:endParaRPr lang="en-GB" sz="1700" dirty="0"/>
          </a:p>
          <a:p>
            <a:pPr lvl="1"/>
            <a:r>
              <a:rPr lang="en-GB" sz="1700" dirty="0" smtClean="0"/>
              <a:t>States are placed on an open list to be expanded.</a:t>
            </a:r>
          </a:p>
          <a:p>
            <a:pPr lvl="1"/>
            <a:r>
              <a:rPr lang="en-GB" sz="1700" dirty="0" smtClean="0"/>
              <a:t>Obstacles in a state increase path cost from the state. </a:t>
            </a:r>
          </a:p>
          <a:p>
            <a:pPr lvl="1"/>
            <a:r>
              <a:rPr lang="en-GB" sz="1700" dirty="0" smtClean="0"/>
              <a:t>When the path cost is different from expected value, optimal path is recomputed. </a:t>
            </a:r>
            <a:endParaRPr lang="en-GB" sz="17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0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Navigation System High level Design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00200"/>
            <a:ext cx="6992038" cy="4876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3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D* Operation in ROS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Robot moves around using an open loop control.</a:t>
            </a:r>
          </a:p>
          <a:p>
            <a:r>
              <a:rPr lang="en-GB" dirty="0" smtClean="0"/>
              <a:t>The navigation runs in a simulation and sends commands to the motors to mimic simulation.</a:t>
            </a:r>
          </a:p>
          <a:p>
            <a:r>
              <a:rPr lang="en-GB" dirty="0" smtClean="0"/>
              <a:t>Very basic position estimation that does not guarantee accuracy.</a:t>
            </a:r>
          </a:p>
          <a:p>
            <a:r>
              <a:rPr lang="en-GB" dirty="0" smtClean="0"/>
              <a:t>Errors in obstacle estimation can cause undesired movements.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3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avigation with Focussed D Sta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196752"/>
            <a:ext cx="6502400" cy="4876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35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and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Interleaved </a:t>
            </a:r>
            <a:r>
              <a:rPr lang="en-GB" sz="2000" dirty="0"/>
              <a:t>Execution and Planning</a:t>
            </a:r>
          </a:p>
          <a:p>
            <a:pPr lvl="1"/>
            <a:r>
              <a:rPr lang="en-GB" sz="1400" dirty="0"/>
              <a:t>Produces path and motion commands simultaneously.</a:t>
            </a:r>
          </a:p>
          <a:p>
            <a:pPr lvl="1"/>
            <a:r>
              <a:rPr lang="en-GB" sz="1400" dirty="0"/>
              <a:t>At each time step, the path produced also avoids obstacles.</a:t>
            </a:r>
          </a:p>
          <a:p>
            <a:pPr lvl="1"/>
            <a:r>
              <a:rPr lang="en-GB" sz="1400" dirty="0"/>
              <a:t>At each time step, path is globally optimal </a:t>
            </a:r>
          </a:p>
          <a:p>
            <a:pPr lvl="1"/>
            <a:r>
              <a:rPr lang="en-GB" sz="1400" dirty="0"/>
              <a:t>No need for local path repairing </a:t>
            </a:r>
            <a:r>
              <a:rPr lang="en-GB" sz="1400" dirty="0" smtClean="0"/>
              <a:t>algorithm</a:t>
            </a:r>
          </a:p>
          <a:p>
            <a:pPr marL="182880" lvl="1"/>
            <a:r>
              <a:rPr lang="en-GB" sz="2000" dirty="0"/>
              <a:t>Report on Practical Focussed </a:t>
            </a:r>
            <a:r>
              <a:rPr lang="en-GB" sz="2000" dirty="0" smtClean="0"/>
              <a:t>Dynamic A-star Algorithm (D*)</a:t>
            </a:r>
          </a:p>
          <a:p>
            <a:pPr marL="457200" lvl="2"/>
            <a:r>
              <a:rPr lang="en-GB" sz="1400" dirty="0" smtClean="0"/>
              <a:t>A possible candidate for interleaved path planning.</a:t>
            </a:r>
          </a:p>
          <a:p>
            <a:pPr marL="457200" lvl="2"/>
            <a:r>
              <a:rPr lang="en-GB" sz="1400" dirty="0" smtClean="0"/>
              <a:t>Converts path planning to graph search where arc cost changes dynamically.</a:t>
            </a:r>
          </a:p>
          <a:p>
            <a:pPr marL="457200" lvl="2"/>
            <a:r>
              <a:rPr lang="en-GB" sz="1400" dirty="0" smtClean="0"/>
              <a:t>Completed version of D*</a:t>
            </a:r>
          </a:p>
          <a:p>
            <a:pPr marL="457200" lvl="2"/>
            <a:r>
              <a:rPr lang="en-GB" sz="1400" dirty="0" smtClean="0"/>
              <a:t>D* successfully used in DARPA challenge</a:t>
            </a:r>
            <a:endParaRPr lang="en-GB" sz="1400" dirty="0"/>
          </a:p>
          <a:p>
            <a:endParaRPr lang="en-GB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Investigate Integration of Optimal Control</a:t>
            </a:r>
          </a:p>
          <a:p>
            <a:pPr lvl="1"/>
            <a:r>
              <a:rPr lang="en-GB" sz="1400" dirty="0" smtClean="0"/>
              <a:t>Implement path following while minimising energy.</a:t>
            </a:r>
          </a:p>
          <a:p>
            <a:pPr lvl="1"/>
            <a:r>
              <a:rPr lang="en-GB" sz="1400" dirty="0" smtClean="0"/>
              <a:t>Solve using a model predictive control (MPC) framework to consider future system constraints and conditions</a:t>
            </a:r>
          </a:p>
          <a:p>
            <a:pPr lvl="1"/>
            <a:r>
              <a:rPr lang="en-GB" sz="1400" dirty="0" smtClean="0"/>
              <a:t>Develop constrained optimisation algorithm to solve MPC problem.</a:t>
            </a:r>
          </a:p>
          <a:p>
            <a:r>
              <a:rPr lang="en-GB" sz="2000" dirty="0" smtClean="0"/>
              <a:t>Holistic Research and Learning</a:t>
            </a:r>
          </a:p>
          <a:p>
            <a:pPr lvl="1"/>
            <a:r>
              <a:rPr lang="en-GB" sz="1400" dirty="0" smtClean="0"/>
              <a:t>Combining concepts from a lot of topics to demonstrate a mastery of Electrical and Electronics Engineering.</a:t>
            </a:r>
          </a:p>
          <a:p>
            <a:pPr lvl="1"/>
            <a:r>
              <a:rPr lang="en-GB" sz="1400" dirty="0" smtClean="0"/>
              <a:t>Apply complex concepts in a novel and hands on way</a:t>
            </a:r>
          </a:p>
          <a:p>
            <a:pPr lvl="1"/>
            <a:endParaRPr lang="en-GB" sz="160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3888" y="16722"/>
            <a:ext cx="4114800" cy="329184"/>
          </a:xfrm>
        </p:spPr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7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have provided sufficient proof of concept for implementing interleaved planning and execution.</a:t>
            </a:r>
          </a:p>
          <a:p>
            <a:r>
              <a:rPr lang="en-GB" dirty="0" smtClean="0"/>
              <a:t>We have shown in simulation how optimal control can be integrated into the system.</a:t>
            </a:r>
          </a:p>
          <a:p>
            <a:r>
              <a:rPr lang="en-GB" dirty="0" smtClean="0"/>
              <a:t>Using explicit MPC, we can guarantee applying optimal control in O(1) time.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3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Presentation Overview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5330834"/>
              </p:ext>
            </p:extLst>
          </p:nvPr>
        </p:nvGraphicFramePr>
        <p:xfrm>
          <a:off x="1259632" y="18448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63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Deliverables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Simulation</a:t>
            </a:r>
            <a:endParaRPr lang="en-GB" sz="2400" dirty="0"/>
          </a:p>
          <a:p>
            <a:pPr lvl="1"/>
            <a:r>
              <a:rPr lang="en-GB" sz="2000" dirty="0" smtClean="0"/>
              <a:t>Path following with MPC</a:t>
            </a:r>
          </a:p>
          <a:p>
            <a:pPr lvl="1"/>
            <a:r>
              <a:rPr lang="en-GB" sz="2000" dirty="0" smtClean="0"/>
              <a:t>Feasible Trajectory  Generation</a:t>
            </a:r>
          </a:p>
          <a:p>
            <a:pPr lvl="1"/>
            <a:r>
              <a:rPr lang="en-GB" sz="2000" dirty="0" smtClean="0"/>
              <a:t>D* algorithm simulation</a:t>
            </a:r>
          </a:p>
          <a:p>
            <a:r>
              <a:rPr lang="en-GB" sz="2400" dirty="0" smtClean="0"/>
              <a:t>Physical System</a:t>
            </a:r>
          </a:p>
          <a:p>
            <a:pPr lvl="1"/>
            <a:r>
              <a:rPr lang="en-GB" sz="2000" dirty="0" smtClean="0"/>
              <a:t>A robot prototype that uses D* to move around.</a:t>
            </a:r>
          </a:p>
          <a:p>
            <a:pPr lvl="1"/>
            <a:r>
              <a:rPr lang="en-GB" sz="2000" dirty="0" smtClean="0"/>
              <a:t>Robot software and electronic system is mostly made from scratch using basic materials.</a:t>
            </a:r>
          </a:p>
          <a:p>
            <a:pPr lvl="1"/>
            <a:r>
              <a:rPr lang="en-GB" sz="2000" dirty="0" smtClean="0"/>
              <a:t>Chassis is third party.</a:t>
            </a:r>
          </a:p>
          <a:p>
            <a:pPr lvl="1"/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pic>
        <p:nvPicPr>
          <p:cNvPr id="1026" name="Picture 2" descr="\\psf\Home\Documents\FileBase12\4th_Year\Individual Project\Reports\Final Report\ImageLib\chassi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0808"/>
            <a:ext cx="4038600" cy="32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59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Literature Review (Mobile Robots)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Chosen Component or Method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000" dirty="0" smtClean="0"/>
              <a:t>Laser Range </a:t>
            </a:r>
            <a:r>
              <a:rPr lang="en-GB" sz="2000" dirty="0" smtClean="0"/>
              <a:t>Finder</a:t>
            </a:r>
          </a:p>
          <a:p>
            <a:pPr lvl="1"/>
            <a:r>
              <a:rPr lang="en-GB" sz="1600" dirty="0" smtClean="0"/>
              <a:t>Used for sensing environment</a:t>
            </a:r>
            <a:endParaRPr lang="en-GB" sz="1600" dirty="0" smtClean="0"/>
          </a:p>
          <a:p>
            <a:pPr lvl="1"/>
            <a:r>
              <a:rPr lang="en-GB" sz="1400" dirty="0" smtClean="0"/>
              <a:t>Accurate</a:t>
            </a:r>
          </a:p>
          <a:p>
            <a:pPr lvl="1"/>
            <a:r>
              <a:rPr lang="en-GB" sz="1400" dirty="0" smtClean="0"/>
              <a:t>May be sensitivity to obstacle material</a:t>
            </a:r>
          </a:p>
          <a:p>
            <a:pPr lvl="1"/>
            <a:r>
              <a:rPr lang="en-GB" sz="1400" dirty="0" smtClean="0"/>
              <a:t>Medium price range</a:t>
            </a:r>
          </a:p>
          <a:p>
            <a:r>
              <a:rPr lang="en-GB" sz="2000" dirty="0"/>
              <a:t>Fix Cell </a:t>
            </a:r>
            <a:r>
              <a:rPr lang="en-GB" sz="2000" dirty="0" smtClean="0"/>
              <a:t>Map Decomposition</a:t>
            </a:r>
            <a:endParaRPr lang="en-GB" sz="2000" dirty="0"/>
          </a:p>
          <a:p>
            <a:pPr lvl="1"/>
            <a:r>
              <a:rPr lang="en-GB" sz="1400" dirty="0"/>
              <a:t>Tessellate the map with uniform grids</a:t>
            </a:r>
          </a:p>
          <a:p>
            <a:pPr lvl="1"/>
            <a:r>
              <a:rPr lang="en-GB" sz="1400" dirty="0"/>
              <a:t>Popular variant used is the occupancy grid</a:t>
            </a:r>
          </a:p>
          <a:p>
            <a:pPr lvl="1"/>
            <a:r>
              <a:rPr lang="en-GB" sz="1400" dirty="0"/>
              <a:t>Each grid is either occupied or empty</a:t>
            </a:r>
          </a:p>
          <a:p>
            <a:pPr lvl="1"/>
            <a:r>
              <a:rPr lang="en-GB" sz="1400" dirty="0"/>
              <a:t>Allows for high location resolution for path planning </a:t>
            </a:r>
          </a:p>
          <a:p>
            <a:pPr lvl="1"/>
            <a:endParaRPr lang="en-GB" sz="1400" dirty="0" smtClean="0"/>
          </a:p>
          <a:p>
            <a:endParaRPr lang="en-GB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Similar Component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sz="2000" dirty="0" smtClean="0"/>
              <a:t>Sonar </a:t>
            </a:r>
            <a:r>
              <a:rPr lang="en-GB" sz="2000" dirty="0" smtClean="0"/>
              <a:t>Scanner</a:t>
            </a:r>
          </a:p>
          <a:p>
            <a:pPr lvl="1"/>
            <a:r>
              <a:rPr lang="en-GB" sz="1600" dirty="0" smtClean="0"/>
              <a:t>Used for sensing environment.</a:t>
            </a:r>
            <a:endParaRPr lang="en-GB" sz="1600" dirty="0" smtClean="0"/>
          </a:p>
          <a:p>
            <a:pPr lvl="1"/>
            <a:r>
              <a:rPr lang="en-GB" sz="1400" dirty="0" smtClean="0"/>
              <a:t>Cheap</a:t>
            </a:r>
          </a:p>
          <a:p>
            <a:pPr lvl="1"/>
            <a:r>
              <a:rPr lang="en-GB" sz="1400" dirty="0" smtClean="0"/>
              <a:t>Inaccurate around wall edges</a:t>
            </a:r>
          </a:p>
          <a:p>
            <a:pPr lvl="1"/>
            <a:r>
              <a:rPr lang="en-GB" sz="1400" dirty="0"/>
              <a:t>L</a:t>
            </a:r>
            <a:r>
              <a:rPr lang="en-GB" sz="1400" dirty="0" smtClean="0"/>
              <a:t>ess sensitivity to interference</a:t>
            </a:r>
          </a:p>
          <a:p>
            <a:r>
              <a:rPr lang="en-GB" sz="2000" dirty="0"/>
              <a:t>Exact </a:t>
            </a:r>
            <a:r>
              <a:rPr lang="en-GB" sz="2000" dirty="0" smtClean="0"/>
              <a:t>Cell Map </a:t>
            </a:r>
            <a:r>
              <a:rPr lang="en-GB" sz="2000" dirty="0"/>
              <a:t>Decomposition</a:t>
            </a:r>
          </a:p>
          <a:p>
            <a:pPr lvl="1"/>
            <a:r>
              <a:rPr lang="en-GB" sz="1400" dirty="0"/>
              <a:t>Approximate obstacles using polygons</a:t>
            </a:r>
          </a:p>
          <a:p>
            <a:pPr lvl="1"/>
            <a:r>
              <a:rPr lang="en-GB" sz="1400" dirty="0"/>
              <a:t>Divide free space into sections.</a:t>
            </a:r>
          </a:p>
          <a:p>
            <a:pPr lvl="1"/>
            <a:r>
              <a:rPr lang="en-GB" sz="1400" dirty="0"/>
              <a:t>Convert adjacent free polygons to connected nodes on a graph</a:t>
            </a:r>
          </a:p>
          <a:p>
            <a:endParaRPr lang="en-GB" sz="1800" dirty="0" smtClean="0"/>
          </a:p>
          <a:p>
            <a:pPr lvl="1"/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45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Literature Review (Mobile Robots)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Chosen Component or Method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endParaRPr lang="en-GB" sz="1400" dirty="0" smtClean="0"/>
          </a:p>
          <a:p>
            <a:endParaRPr lang="en-GB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Similar Component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pic>
        <p:nvPicPr>
          <p:cNvPr id="2050" name="Picture 2" descr="\\psf\Home\Documents\FileBase12\4th_Year\Individual Project\Reports\Final Report\ImageLib\fixedcell.png" title="Fixed Cell Decompos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50" y="2276871"/>
            <a:ext cx="3021078" cy="416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psf\Home\Documents\FileBase12\4th_Year\Individual Project\Reports\Final Report\ImageLib\exactce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073" y="2276872"/>
            <a:ext cx="3806399" cy="257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1600" y="6453336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Fixed Cell Decomposition.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508104" y="4941168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Exact Cell Decomposition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14073" y="6433591"/>
            <a:ext cx="3945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(Illah R. Nourbarkhsh,  Roland Siegwart , 2004)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9458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Literature Review (Mobile Robots)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Chosen Component or Method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D* Path Planning</a:t>
            </a:r>
          </a:p>
          <a:p>
            <a:pPr lvl="1"/>
            <a:r>
              <a:rPr lang="en-GB" sz="1400" dirty="0" smtClean="0"/>
              <a:t>Solves both Path Planning and Obstacle avoidance.</a:t>
            </a:r>
          </a:p>
          <a:p>
            <a:pPr lvl="1"/>
            <a:r>
              <a:rPr lang="en-GB" sz="1400" dirty="0" smtClean="0"/>
              <a:t>Solution is globally optimal at each time step</a:t>
            </a:r>
          </a:p>
          <a:p>
            <a:pPr lvl="1"/>
            <a:r>
              <a:rPr lang="en-GB" sz="1400" dirty="0" smtClean="0"/>
              <a:t>No need for local map (i.e. localised  map near robot’s location to modulate path when an obstacle is observed)</a:t>
            </a:r>
          </a:p>
          <a:p>
            <a:r>
              <a:rPr lang="en-GB" sz="2000" dirty="0"/>
              <a:t>Integrated Planning and Execution Architecture</a:t>
            </a:r>
          </a:p>
          <a:p>
            <a:pPr lvl="1"/>
            <a:r>
              <a:rPr lang="en-GB" sz="1400" dirty="0" smtClean="0"/>
              <a:t>Solve both path planning and motion commands at each time step.</a:t>
            </a:r>
          </a:p>
          <a:p>
            <a:pPr lvl="1"/>
            <a:r>
              <a:rPr lang="en-GB" sz="1400" dirty="0" smtClean="0"/>
              <a:t>No need for specialise  obstacle avoidance algorithm like Bug2.</a:t>
            </a:r>
          </a:p>
          <a:p>
            <a:pPr lvl="1"/>
            <a:r>
              <a:rPr lang="en-GB" sz="1400" dirty="0" smtClean="0"/>
              <a:t>Execution time can be made negligible</a:t>
            </a:r>
            <a:endParaRPr lang="en-GB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Similar Component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sz="2000" dirty="0" smtClean="0"/>
              <a:t>Combined Grassfire and Bug2</a:t>
            </a:r>
          </a:p>
          <a:p>
            <a:pPr lvl="1"/>
            <a:r>
              <a:rPr lang="en-GB" sz="1400" dirty="0" smtClean="0"/>
              <a:t>Grassfire is a breath first search algorithm for constrained space.</a:t>
            </a:r>
          </a:p>
          <a:p>
            <a:pPr lvl="1"/>
            <a:r>
              <a:rPr lang="en-GB" sz="1400" dirty="0" smtClean="0"/>
              <a:t>Bug2 uses tactile sensing to follow the contours of an obstacle and then departs from it at the point where distance to goal is shortest.</a:t>
            </a:r>
          </a:p>
          <a:p>
            <a:pPr lvl="1"/>
            <a:r>
              <a:rPr lang="en-GB" sz="1400" dirty="0" smtClean="0"/>
              <a:t>No opportunity for optimal path planning</a:t>
            </a:r>
          </a:p>
          <a:p>
            <a:r>
              <a:rPr lang="en-GB" sz="2000" dirty="0"/>
              <a:t>Episodic </a:t>
            </a:r>
            <a:r>
              <a:rPr lang="en-GB" sz="2000" dirty="0" smtClean="0"/>
              <a:t>Planning Architecture</a:t>
            </a:r>
            <a:endParaRPr lang="en-GB" sz="2000" dirty="0"/>
          </a:p>
          <a:p>
            <a:pPr lvl="1"/>
            <a:r>
              <a:rPr lang="en-GB" sz="1400" dirty="0" smtClean="0"/>
              <a:t>Most popular architecture.</a:t>
            </a:r>
          </a:p>
          <a:p>
            <a:pPr lvl="1"/>
            <a:r>
              <a:rPr lang="en-GB" sz="1400" dirty="0" smtClean="0"/>
              <a:t>Vehicle moves according to global path.</a:t>
            </a:r>
          </a:p>
          <a:p>
            <a:pPr lvl="1"/>
            <a:r>
              <a:rPr lang="en-GB" sz="1400" dirty="0" smtClean="0"/>
              <a:t>When an obstacle is detected, obstacle avoidance is initiated.</a:t>
            </a:r>
          </a:p>
          <a:p>
            <a:pPr lvl="1"/>
            <a:r>
              <a:rPr lang="en-GB" sz="1400" dirty="0" smtClean="0"/>
              <a:t>If obstacle avoidance fails, global path is recomputed.</a:t>
            </a:r>
            <a:endParaRPr lang="en-GB" sz="1400" dirty="0"/>
          </a:p>
          <a:p>
            <a:endParaRPr lang="en-GB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20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Literature Review (Mobile Robots)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Chosen Component or Method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Similar Component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The greatest discovery is yet to be made</a:t>
            </a:r>
            <a:endParaRPr lang="en-GB" dirty="0"/>
          </a:p>
        </p:txBody>
      </p:sp>
      <p:pic>
        <p:nvPicPr>
          <p:cNvPr id="3074" name="Picture 2" descr="\\psf\Home\Documents\FileBase12\4th_Year\Individual Project\Reports\Final Report\ImageLib\integratedplann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19"/>
          <a:stretch/>
        </p:blipFill>
        <p:spPr bwMode="auto">
          <a:xfrm>
            <a:off x="251520" y="2863142"/>
            <a:ext cx="3831370" cy="207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\\psf\Home\Documents\FileBase12\4th_Year\Individual Project\Reports\Final Report\ImageLib\episodi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" t="543" r="4801" b="-543"/>
          <a:stretch/>
        </p:blipFill>
        <p:spPr bwMode="auto">
          <a:xfrm>
            <a:off x="4631982" y="2867577"/>
            <a:ext cx="4548530" cy="236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8095" y="558924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Interleaved Planning and Execution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793859" y="558924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Episodic Planning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14073" y="6433591"/>
            <a:ext cx="3945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(Illah R. Nourbarkhsh,  Roland Siegwart , 2004)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236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3396</TotalTime>
  <Words>1894</Words>
  <Application>Microsoft Office PowerPoint</Application>
  <PresentationFormat>On-screen Show (4:3)</PresentationFormat>
  <Paragraphs>242</Paragraphs>
  <Slides>30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Clarity</vt:lpstr>
      <vt:lpstr>Unmanned Vehicle</vt:lpstr>
      <vt:lpstr>PowerPoint Presentation</vt:lpstr>
      <vt:lpstr>Motivation and Objectives</vt:lpstr>
      <vt:lpstr>Presentation Overview</vt:lpstr>
      <vt:lpstr>Deliverables</vt:lpstr>
      <vt:lpstr>Literature Review (Mobile Robots)</vt:lpstr>
      <vt:lpstr>Literature Review (Mobile Robots)</vt:lpstr>
      <vt:lpstr>Literature Review (Mobile Robots)</vt:lpstr>
      <vt:lpstr>Literature Review (Mobile Robots)</vt:lpstr>
      <vt:lpstr>Mathematical Modelling</vt:lpstr>
      <vt:lpstr>Optimisation and Optimal Control</vt:lpstr>
      <vt:lpstr>MPC Formulation</vt:lpstr>
      <vt:lpstr>MPC Formulation</vt:lpstr>
      <vt:lpstr>MPC  Controller</vt:lpstr>
      <vt:lpstr>Path Generation</vt:lpstr>
      <vt:lpstr>Path Generation</vt:lpstr>
      <vt:lpstr>MPC Results</vt:lpstr>
      <vt:lpstr>MPC Results</vt:lpstr>
      <vt:lpstr>MPC Results</vt:lpstr>
      <vt:lpstr>MPC Result</vt:lpstr>
      <vt:lpstr>MPC Result</vt:lpstr>
      <vt:lpstr>MPC Result</vt:lpstr>
      <vt:lpstr>MPC Result</vt:lpstr>
      <vt:lpstr>MPC Result Discussion</vt:lpstr>
      <vt:lpstr>MPC Result</vt:lpstr>
      <vt:lpstr>Navigation in a Physical System</vt:lpstr>
      <vt:lpstr>Navigation System High level Design</vt:lpstr>
      <vt:lpstr>D* Operation in ROS</vt:lpstr>
      <vt:lpstr>PowerPoint Presentation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Vehicle</dc:title>
  <dc:creator>Chinemelu Ezeh</dc:creator>
  <cp:lastModifiedBy>Chinemelu Ezeh</cp:lastModifiedBy>
  <cp:revision>76</cp:revision>
  <dcterms:created xsi:type="dcterms:W3CDTF">2014-06-21T18:34:07Z</dcterms:created>
  <dcterms:modified xsi:type="dcterms:W3CDTF">2014-06-24T04:08:14Z</dcterms:modified>
</cp:coreProperties>
</file>